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84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9" r:id="rId13"/>
    <p:sldId id="293" r:id="rId14"/>
    <p:sldId id="296" r:id="rId15"/>
    <p:sldId id="298" r:id="rId16"/>
    <p:sldId id="297" r:id="rId17"/>
    <p:sldId id="300" r:id="rId18"/>
    <p:sldId id="301" r:id="rId19"/>
    <p:sldId id="303" r:id="rId20"/>
    <p:sldId id="286" r:id="rId21"/>
    <p:sldId id="259" r:id="rId22"/>
    <p:sldId id="260" r:id="rId23"/>
    <p:sldId id="263" r:id="rId24"/>
    <p:sldId id="262" r:id="rId25"/>
    <p:sldId id="264" r:id="rId26"/>
    <p:sldId id="258" r:id="rId27"/>
    <p:sldId id="304" r:id="rId28"/>
    <p:sldId id="302" r:id="rId29"/>
    <p:sldId id="29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2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5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8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1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0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0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3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3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0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4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9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19.jpeg"/><Relationship Id="rId4" Type="http://schemas.openxmlformats.org/officeDocument/2006/relationships/image" Target="../media/image30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emf"/><Relationship Id="rId7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7.jpeg"/><Relationship Id="rId7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650417"/>
            <a:ext cx="10424160" cy="40645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14054" y="4156055"/>
            <a:ext cx="5159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Quítate el zapato.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94918" y="1051592"/>
            <a:ext cx="3180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dejar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2441" y="4156055"/>
            <a:ext cx="49167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Filosofía con niños, una manera </a:t>
            </a:r>
          </a:p>
          <a:p>
            <a:pPr algn="ctr"/>
            <a:r>
              <a:rPr lang="es-E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transformar y alegrar la vida. </a:t>
            </a:r>
            <a:endParaRPr lang="es-E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7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86501" y="190006"/>
            <a:ext cx="5755078" cy="63532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6000" b="1" dirty="0"/>
              <a:t>9</a:t>
            </a:r>
            <a:r>
              <a:rPr lang="es-CO" sz="6000" b="1" dirty="0" smtClean="0"/>
              <a:t>.</a:t>
            </a:r>
          </a:p>
          <a:p>
            <a:pPr algn="ctr"/>
            <a:r>
              <a:rPr lang="es-ES" sz="6000" b="1" dirty="0" smtClean="0"/>
              <a:t>¿Lees diariamente mínimo una hora, y realizas tus tareas con responsabilidad?</a:t>
            </a:r>
            <a:endParaRPr lang="es-ES" sz="6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280643"/>
            <a:ext cx="6325620" cy="27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23660" y="327166"/>
            <a:ext cx="5768340" cy="63532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5700" b="1" dirty="0" smtClean="0"/>
              <a:t>10.</a:t>
            </a:r>
          </a:p>
          <a:p>
            <a:pPr algn="ctr"/>
            <a:r>
              <a:rPr lang="es-ES" sz="5700" b="1" dirty="0"/>
              <a:t>¿</a:t>
            </a:r>
            <a:r>
              <a:rPr lang="es-ES" sz="5700" b="1" dirty="0" smtClean="0"/>
              <a:t>Evitas utilizar redes sociales en el colegio, prefieres disfrutar del descanso con tus compañeros?</a:t>
            </a:r>
            <a:endParaRPr lang="es-ES" sz="57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280643"/>
            <a:ext cx="6325620" cy="27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650417"/>
            <a:ext cx="10424160" cy="40645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14054" y="4156055"/>
            <a:ext cx="5159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Quítate el zapato.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94918" y="1051592"/>
            <a:ext cx="3180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dejar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2441" y="4156055"/>
            <a:ext cx="49167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Filosofía con niños, una manera </a:t>
            </a:r>
          </a:p>
          <a:p>
            <a:pPr algn="ctr"/>
            <a:r>
              <a:rPr lang="es-E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transformar y alegrar la vida. </a:t>
            </a:r>
            <a:endParaRPr lang="es-E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126651" y="1061045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126651" y="3986608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042" y="3975997"/>
            <a:ext cx="1736920" cy="18532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498" y="2518521"/>
            <a:ext cx="1736920" cy="18532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245542" y="2515987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023692" y="2523827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350162" y="1053494"/>
            <a:ext cx="1735015" cy="1855863"/>
          </a:xfrm>
          <a:prstGeom prst="rect">
            <a:avLst/>
          </a:prstGeom>
          <a:ln>
            <a:noFill/>
          </a:ln>
        </p:spPr>
      </p:pic>
      <p:sp>
        <p:nvSpPr>
          <p:cNvPr id="8" name="Hexágono 7"/>
          <p:cNvSpPr/>
          <p:nvPr/>
        </p:nvSpPr>
        <p:spPr>
          <a:xfrm rot="5400000">
            <a:off x="6252230" y="4191161"/>
            <a:ext cx="1500067" cy="1446756"/>
          </a:xfrm>
          <a:prstGeom prst="hexago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ágono 8"/>
          <p:cNvSpPr/>
          <p:nvPr/>
        </p:nvSpPr>
        <p:spPr>
          <a:xfrm rot="5400000">
            <a:off x="4458472" y="1245357"/>
            <a:ext cx="1500067" cy="1446756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ágono 9"/>
          <p:cNvSpPr/>
          <p:nvPr/>
        </p:nvSpPr>
        <p:spPr>
          <a:xfrm rot="5400000">
            <a:off x="7135618" y="2731152"/>
            <a:ext cx="1500067" cy="1446756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ágono 10"/>
          <p:cNvSpPr/>
          <p:nvPr/>
        </p:nvSpPr>
        <p:spPr>
          <a:xfrm rot="5400000">
            <a:off x="3593924" y="2713927"/>
            <a:ext cx="1500067" cy="1446756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ágono 11"/>
          <p:cNvSpPr/>
          <p:nvPr/>
        </p:nvSpPr>
        <p:spPr>
          <a:xfrm rot="5400000">
            <a:off x="5352632" y="2726004"/>
            <a:ext cx="1500067" cy="144675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ágono 12"/>
          <p:cNvSpPr/>
          <p:nvPr/>
        </p:nvSpPr>
        <p:spPr>
          <a:xfrm rot="5400000">
            <a:off x="6229275" y="1266277"/>
            <a:ext cx="1500067" cy="144675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ágono 13"/>
          <p:cNvSpPr/>
          <p:nvPr/>
        </p:nvSpPr>
        <p:spPr>
          <a:xfrm rot="5400000">
            <a:off x="4487369" y="4167957"/>
            <a:ext cx="1500067" cy="1446756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ángulo 24"/>
          <p:cNvSpPr/>
          <p:nvPr/>
        </p:nvSpPr>
        <p:spPr>
          <a:xfrm>
            <a:off x="4434581" y="1626872"/>
            <a:ext cx="15918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Participación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filosófica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620579" y="3076182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Llamado 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filosófico</a:t>
            </a:r>
            <a:endParaRPr lang="es-E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263859" y="1623773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 - Ku el preguntón 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5389766" y="2937592"/>
            <a:ext cx="14490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¡Filosofía 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Alegra 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 vida!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7161158" y="3059557"/>
            <a:ext cx="14795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Tema y 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actividad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206355" y="4400384"/>
            <a:ext cx="15617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VitaCuore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pensamiento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82023" y="1061045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714515" y="2502193"/>
            <a:ext cx="1735015" cy="1855863"/>
          </a:xfrm>
          <a:prstGeom prst="rect">
            <a:avLst/>
          </a:prstGeom>
          <a:ln>
            <a:noFill/>
          </a:ln>
        </p:spPr>
      </p:pic>
      <p:sp>
        <p:nvSpPr>
          <p:cNvPr id="34" name="Hexágono 33"/>
          <p:cNvSpPr/>
          <p:nvPr/>
        </p:nvSpPr>
        <p:spPr>
          <a:xfrm rot="5400000">
            <a:off x="1822477" y="2706746"/>
            <a:ext cx="1500067" cy="1446756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ángulo 34"/>
          <p:cNvSpPr/>
          <p:nvPr/>
        </p:nvSpPr>
        <p:spPr>
          <a:xfrm>
            <a:off x="1849132" y="3083362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Meditación filosófica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66093" y="-405163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245541" y="-407757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017591" y="-405164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903140" y="1071631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789641" y="-407757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561691" y="-407757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685296" y="1071630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467452" y="1071630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703206" y="-404720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2546" y="-407757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24283" y="1049601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924714" y="1042005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2579" y="2499363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85726" y="3961225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788248" y="2548576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561691" y="2548575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911213" y="4009254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698518" y="4009253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25239" y="3952065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935744" y="3948510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4900" y="5419282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705378" y="5421921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77403" y="5412181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237109" y="5447286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009174" y="5447286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804865" y="5467123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581920" y="5486198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467451" y="3991547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818743" y="-424185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818743" y="2495258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807629" y="5401762"/>
            <a:ext cx="1735015" cy="1855863"/>
          </a:xfrm>
          <a:prstGeom prst="rect">
            <a:avLst/>
          </a:prstGeom>
          <a:ln>
            <a:noFill/>
          </a:ln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559" y="-221462"/>
            <a:ext cx="1457070" cy="1524132"/>
          </a:xfrm>
          <a:prstGeom prst="rect">
            <a:avLst/>
          </a:prstGeom>
        </p:spPr>
      </p:pic>
      <p:sp>
        <p:nvSpPr>
          <p:cNvPr id="75" name="Rectángulo 74"/>
          <p:cNvSpPr/>
          <p:nvPr/>
        </p:nvSpPr>
        <p:spPr>
          <a:xfrm>
            <a:off x="4514024" y="4542558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Trabajo por equipos</a:t>
            </a:r>
          </a:p>
        </p:txBody>
      </p:sp>
      <p:sp>
        <p:nvSpPr>
          <p:cNvPr id="76" name="Hexágono 75"/>
          <p:cNvSpPr/>
          <p:nvPr/>
        </p:nvSpPr>
        <p:spPr>
          <a:xfrm rot="5400000">
            <a:off x="8914265" y="5623836"/>
            <a:ext cx="1500067" cy="1446756"/>
          </a:xfrm>
          <a:prstGeom prst="hexago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ángulo 76"/>
          <p:cNvSpPr/>
          <p:nvPr/>
        </p:nvSpPr>
        <p:spPr>
          <a:xfrm>
            <a:off x="8932376" y="6014127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Hoy 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aprendí </a:t>
            </a:r>
          </a:p>
        </p:txBody>
      </p:sp>
      <p:sp>
        <p:nvSpPr>
          <p:cNvPr id="78" name="Hexágono 77"/>
          <p:cNvSpPr/>
          <p:nvPr/>
        </p:nvSpPr>
        <p:spPr>
          <a:xfrm rot="5400000">
            <a:off x="3570708" y="-195652"/>
            <a:ext cx="1500067" cy="1446756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ángulo 31"/>
          <p:cNvSpPr/>
          <p:nvPr/>
        </p:nvSpPr>
        <p:spPr>
          <a:xfrm>
            <a:off x="3586633" y="195931"/>
            <a:ext cx="14570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Mano en la Barbilla</a:t>
            </a:r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141" y="5613151"/>
            <a:ext cx="1457070" cy="1524132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157" y="2718769"/>
            <a:ext cx="1457070" cy="1524132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8" y="2663207"/>
            <a:ext cx="1457070" cy="1524132"/>
          </a:xfrm>
          <a:prstGeom prst="rect">
            <a:avLst/>
          </a:prstGeom>
        </p:spPr>
      </p:pic>
      <p:sp>
        <p:nvSpPr>
          <p:cNvPr id="82" name="Hexágono 81"/>
          <p:cNvSpPr/>
          <p:nvPr/>
        </p:nvSpPr>
        <p:spPr>
          <a:xfrm rot="5400000">
            <a:off x="7129122" y="-170742"/>
            <a:ext cx="1500067" cy="144675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ángulo 73"/>
          <p:cNvSpPr/>
          <p:nvPr/>
        </p:nvSpPr>
        <p:spPr>
          <a:xfrm>
            <a:off x="7160018" y="186661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 niños preguntan </a:t>
            </a:r>
          </a:p>
        </p:txBody>
      </p:sp>
      <p:sp>
        <p:nvSpPr>
          <p:cNvPr id="83" name="Hexágono 82"/>
          <p:cNvSpPr/>
          <p:nvPr/>
        </p:nvSpPr>
        <p:spPr>
          <a:xfrm rot="5400000">
            <a:off x="3598396" y="5598747"/>
            <a:ext cx="1500067" cy="1446756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xágono 84"/>
          <p:cNvSpPr/>
          <p:nvPr/>
        </p:nvSpPr>
        <p:spPr>
          <a:xfrm rot="5400000">
            <a:off x="8907335" y="2734909"/>
            <a:ext cx="1500067" cy="1446756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ángulo 71"/>
          <p:cNvSpPr/>
          <p:nvPr/>
        </p:nvSpPr>
        <p:spPr>
          <a:xfrm>
            <a:off x="8938761" y="3109121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Tópicos y preguntas </a:t>
            </a:r>
          </a:p>
        </p:txBody>
      </p:sp>
      <p:sp>
        <p:nvSpPr>
          <p:cNvPr id="86" name="Hexágono 85"/>
          <p:cNvSpPr/>
          <p:nvPr/>
        </p:nvSpPr>
        <p:spPr>
          <a:xfrm rot="5400000">
            <a:off x="8055816" y="1284763"/>
            <a:ext cx="1500067" cy="1446756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ángulo 86"/>
          <p:cNvSpPr/>
          <p:nvPr/>
        </p:nvSpPr>
        <p:spPr>
          <a:xfrm>
            <a:off x="125243" y="3222331"/>
            <a:ext cx="14212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SILENCIO</a:t>
            </a:r>
          </a:p>
        </p:txBody>
      </p:sp>
      <p:sp>
        <p:nvSpPr>
          <p:cNvPr id="88" name="Rectángulo 87"/>
          <p:cNvSpPr/>
          <p:nvPr/>
        </p:nvSpPr>
        <p:spPr>
          <a:xfrm>
            <a:off x="5387144" y="334207"/>
            <a:ext cx="14212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ESCUCHA</a:t>
            </a:r>
          </a:p>
        </p:txBody>
      </p:sp>
      <p:sp>
        <p:nvSpPr>
          <p:cNvPr id="89" name="Rectángulo 88"/>
          <p:cNvSpPr/>
          <p:nvPr/>
        </p:nvSpPr>
        <p:spPr>
          <a:xfrm>
            <a:off x="10709698" y="3258964"/>
            <a:ext cx="14212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RESPETO</a:t>
            </a:r>
          </a:p>
        </p:txBody>
      </p:sp>
      <p:sp>
        <p:nvSpPr>
          <p:cNvPr id="90" name="Rectángulo 89"/>
          <p:cNvSpPr/>
          <p:nvPr/>
        </p:nvSpPr>
        <p:spPr>
          <a:xfrm>
            <a:off x="5365412" y="6175162"/>
            <a:ext cx="14212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SABIDURIA</a:t>
            </a:r>
          </a:p>
        </p:txBody>
      </p:sp>
      <p:sp>
        <p:nvSpPr>
          <p:cNvPr id="91" name="Hexágono 90"/>
          <p:cNvSpPr/>
          <p:nvPr/>
        </p:nvSpPr>
        <p:spPr>
          <a:xfrm rot="5400000">
            <a:off x="2682992" y="1266277"/>
            <a:ext cx="1500067" cy="1446756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ángulo 91"/>
          <p:cNvSpPr/>
          <p:nvPr/>
        </p:nvSpPr>
        <p:spPr>
          <a:xfrm>
            <a:off x="2709647" y="1639798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Intención y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celebración</a:t>
            </a:r>
          </a:p>
        </p:txBody>
      </p:sp>
      <p:sp>
        <p:nvSpPr>
          <p:cNvPr id="93" name="Rectángulo 92"/>
          <p:cNvSpPr/>
          <p:nvPr/>
        </p:nvSpPr>
        <p:spPr>
          <a:xfrm>
            <a:off x="3655389" y="5968182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Cinco elementos</a:t>
            </a:r>
          </a:p>
        </p:txBody>
      </p:sp>
      <p:sp>
        <p:nvSpPr>
          <p:cNvPr id="94" name="Hexágono 93"/>
          <p:cNvSpPr/>
          <p:nvPr/>
        </p:nvSpPr>
        <p:spPr>
          <a:xfrm rot="5400000">
            <a:off x="8020613" y="4221012"/>
            <a:ext cx="1500067" cy="1446756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ángulo 94"/>
          <p:cNvSpPr/>
          <p:nvPr/>
        </p:nvSpPr>
        <p:spPr>
          <a:xfrm>
            <a:off x="8023698" y="4573597"/>
            <a:ext cx="14795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Guías y lecturas </a:t>
            </a:r>
          </a:p>
        </p:txBody>
      </p:sp>
      <p:sp>
        <p:nvSpPr>
          <p:cNvPr id="96" name="Hexágono 95"/>
          <p:cNvSpPr/>
          <p:nvPr/>
        </p:nvSpPr>
        <p:spPr>
          <a:xfrm rot="5400000">
            <a:off x="2694573" y="4156646"/>
            <a:ext cx="1500067" cy="1446756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ángulo 96"/>
          <p:cNvSpPr/>
          <p:nvPr/>
        </p:nvSpPr>
        <p:spPr>
          <a:xfrm>
            <a:off x="2609779" y="4497041"/>
            <a:ext cx="1656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Llama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pensamientos</a:t>
            </a:r>
          </a:p>
        </p:txBody>
      </p:sp>
      <p:sp>
        <p:nvSpPr>
          <p:cNvPr id="98" name="Rectángulo 97"/>
          <p:cNvSpPr/>
          <p:nvPr/>
        </p:nvSpPr>
        <p:spPr>
          <a:xfrm>
            <a:off x="8003905" y="1806678"/>
            <a:ext cx="14795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Pagina Web </a:t>
            </a:r>
          </a:p>
        </p:txBody>
      </p:sp>
      <p:sp>
        <p:nvSpPr>
          <p:cNvPr id="99" name="Hexágono 98"/>
          <p:cNvSpPr/>
          <p:nvPr/>
        </p:nvSpPr>
        <p:spPr>
          <a:xfrm rot="5400000">
            <a:off x="9790831" y="1287951"/>
            <a:ext cx="1500067" cy="1446756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ángulo 99"/>
          <p:cNvSpPr/>
          <p:nvPr/>
        </p:nvSpPr>
        <p:spPr>
          <a:xfrm>
            <a:off x="9810431" y="1672300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Mito y cuentos </a:t>
            </a:r>
          </a:p>
        </p:txBody>
      </p:sp>
      <p:sp>
        <p:nvSpPr>
          <p:cNvPr id="101" name="Hexágono 100"/>
          <p:cNvSpPr/>
          <p:nvPr/>
        </p:nvSpPr>
        <p:spPr>
          <a:xfrm rot="5400000">
            <a:off x="934788" y="1258517"/>
            <a:ext cx="1500067" cy="1446756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ángulo 101"/>
          <p:cNvSpPr/>
          <p:nvPr/>
        </p:nvSpPr>
        <p:spPr>
          <a:xfrm>
            <a:off x="953514" y="1632076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Rito y símbolos</a:t>
            </a:r>
          </a:p>
        </p:txBody>
      </p:sp>
      <p:sp>
        <p:nvSpPr>
          <p:cNvPr id="103" name="Hexágono 102"/>
          <p:cNvSpPr/>
          <p:nvPr/>
        </p:nvSpPr>
        <p:spPr>
          <a:xfrm rot="5400000">
            <a:off x="934788" y="4153063"/>
            <a:ext cx="1500067" cy="1446756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ángulo 103"/>
          <p:cNvSpPr/>
          <p:nvPr/>
        </p:nvSpPr>
        <p:spPr>
          <a:xfrm>
            <a:off x="863348" y="4483906"/>
            <a:ext cx="1656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Lúdica y fantasía</a:t>
            </a:r>
          </a:p>
        </p:txBody>
      </p:sp>
      <p:sp>
        <p:nvSpPr>
          <p:cNvPr id="105" name="Hexágono 104"/>
          <p:cNvSpPr/>
          <p:nvPr/>
        </p:nvSpPr>
        <p:spPr>
          <a:xfrm rot="5400000">
            <a:off x="9801376" y="4226709"/>
            <a:ext cx="1500067" cy="1446756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ángulo 105"/>
          <p:cNvSpPr/>
          <p:nvPr/>
        </p:nvSpPr>
        <p:spPr>
          <a:xfrm>
            <a:off x="9838312" y="4598098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Actitudes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filosóficas </a:t>
            </a:r>
          </a:p>
        </p:txBody>
      </p:sp>
      <p:sp>
        <p:nvSpPr>
          <p:cNvPr id="108" name="Hexágono 107"/>
          <p:cNvSpPr/>
          <p:nvPr/>
        </p:nvSpPr>
        <p:spPr>
          <a:xfrm rot="5400000">
            <a:off x="1811517" y="-167846"/>
            <a:ext cx="1500067" cy="1446756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Hexágono 108"/>
          <p:cNvSpPr/>
          <p:nvPr/>
        </p:nvSpPr>
        <p:spPr>
          <a:xfrm rot="5400000">
            <a:off x="8893468" y="-166246"/>
            <a:ext cx="1500067" cy="144675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ángulo 109"/>
          <p:cNvSpPr/>
          <p:nvPr/>
        </p:nvSpPr>
        <p:spPr>
          <a:xfrm>
            <a:off x="8914776" y="224950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Método Socrático </a:t>
            </a:r>
          </a:p>
        </p:txBody>
      </p:sp>
      <p:sp>
        <p:nvSpPr>
          <p:cNvPr id="111" name="Hexágono 110"/>
          <p:cNvSpPr/>
          <p:nvPr/>
        </p:nvSpPr>
        <p:spPr>
          <a:xfrm rot="5400000">
            <a:off x="7112636" y="5623837"/>
            <a:ext cx="1500067" cy="1446756"/>
          </a:xfrm>
          <a:prstGeom prst="hexago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ángulo 111"/>
          <p:cNvSpPr/>
          <p:nvPr/>
        </p:nvSpPr>
        <p:spPr>
          <a:xfrm>
            <a:off x="7126322" y="6006544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Reflexión 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Acción </a:t>
            </a:r>
          </a:p>
        </p:txBody>
      </p:sp>
      <p:sp>
        <p:nvSpPr>
          <p:cNvPr id="113" name="Hexágono 112"/>
          <p:cNvSpPr/>
          <p:nvPr/>
        </p:nvSpPr>
        <p:spPr>
          <a:xfrm rot="5400000">
            <a:off x="1825411" y="5606315"/>
            <a:ext cx="1500067" cy="1446756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ángulo 113"/>
          <p:cNvSpPr/>
          <p:nvPr/>
        </p:nvSpPr>
        <p:spPr>
          <a:xfrm>
            <a:off x="1809666" y="5942408"/>
            <a:ext cx="14956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Trabajo Colaborativo</a:t>
            </a:r>
          </a:p>
        </p:txBody>
      </p:sp>
      <p:sp>
        <p:nvSpPr>
          <p:cNvPr id="115" name="Rectángulo 114"/>
          <p:cNvSpPr/>
          <p:nvPr/>
        </p:nvSpPr>
        <p:spPr>
          <a:xfrm>
            <a:off x="1814487" y="192887"/>
            <a:ext cx="14570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Valorar al otro</a:t>
            </a:r>
          </a:p>
        </p:txBody>
      </p:sp>
      <p:sp>
        <p:nvSpPr>
          <p:cNvPr id="116" name="Hexágono 115"/>
          <p:cNvSpPr/>
          <p:nvPr/>
        </p:nvSpPr>
        <p:spPr>
          <a:xfrm rot="5400000">
            <a:off x="10679164" y="5653131"/>
            <a:ext cx="1500067" cy="1446756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ángulo 116"/>
          <p:cNvSpPr/>
          <p:nvPr/>
        </p:nvSpPr>
        <p:spPr>
          <a:xfrm>
            <a:off x="10686852" y="6027624"/>
            <a:ext cx="1446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Filosofar             la vida</a:t>
            </a:r>
          </a:p>
        </p:txBody>
      </p:sp>
      <p:pic>
        <p:nvPicPr>
          <p:cNvPr id="118" name="Imagen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3813" y="1245629"/>
            <a:ext cx="1457070" cy="1524132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7940" y="4157412"/>
            <a:ext cx="1457070" cy="1524132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3567" y="1205070"/>
            <a:ext cx="1457070" cy="1524132"/>
          </a:xfrm>
          <a:prstGeom prst="rect">
            <a:avLst/>
          </a:prstGeom>
        </p:spPr>
      </p:pic>
      <p:pic>
        <p:nvPicPr>
          <p:cNvPr id="121" name="Imagen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0932" y="4114375"/>
            <a:ext cx="1457070" cy="1524132"/>
          </a:xfrm>
          <a:prstGeom prst="rect">
            <a:avLst/>
          </a:prstGeom>
        </p:spPr>
      </p:pic>
      <p:sp>
        <p:nvSpPr>
          <p:cNvPr id="122" name="Hexágono 121"/>
          <p:cNvSpPr/>
          <p:nvPr/>
        </p:nvSpPr>
        <p:spPr>
          <a:xfrm rot="5400000">
            <a:off x="67258" y="-189117"/>
            <a:ext cx="1500067" cy="1446756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ángulo 122"/>
          <p:cNvSpPr/>
          <p:nvPr/>
        </p:nvSpPr>
        <p:spPr>
          <a:xfrm>
            <a:off x="93912" y="340621"/>
            <a:ext cx="14467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Conciencia </a:t>
            </a:r>
          </a:p>
        </p:txBody>
      </p:sp>
      <p:sp>
        <p:nvSpPr>
          <p:cNvPr id="124" name="Hexágono 123"/>
          <p:cNvSpPr/>
          <p:nvPr/>
        </p:nvSpPr>
        <p:spPr>
          <a:xfrm rot="5400000">
            <a:off x="10630191" y="-204171"/>
            <a:ext cx="1500067" cy="144675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370" y="158580"/>
            <a:ext cx="1428374" cy="719390"/>
          </a:xfrm>
          <a:prstGeom prst="rect">
            <a:avLst/>
          </a:prstGeom>
        </p:spPr>
      </p:pic>
      <p:sp>
        <p:nvSpPr>
          <p:cNvPr id="125" name="Hexágono 124"/>
          <p:cNvSpPr/>
          <p:nvPr/>
        </p:nvSpPr>
        <p:spPr>
          <a:xfrm rot="5400000">
            <a:off x="76583" y="5598747"/>
            <a:ext cx="1500067" cy="1446756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ángulo 125"/>
          <p:cNvSpPr/>
          <p:nvPr/>
        </p:nvSpPr>
        <p:spPr>
          <a:xfrm>
            <a:off x="88013" y="5936608"/>
            <a:ext cx="14956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¡Filosofa              y Vive!</a:t>
            </a:r>
          </a:p>
        </p:txBody>
      </p:sp>
    </p:spTree>
    <p:extLst>
      <p:ext uri="{BB962C8B-B14F-4D97-AF65-F5344CB8AC3E}">
        <p14:creationId xmlns:p14="http://schemas.microsoft.com/office/powerpoint/2010/main" val="28534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exágono 1"/>
          <p:cNvSpPr/>
          <p:nvPr/>
        </p:nvSpPr>
        <p:spPr>
          <a:xfrm rot="5162106">
            <a:off x="4947546" y="-204175"/>
            <a:ext cx="6531501" cy="7116414"/>
          </a:xfrm>
          <a:prstGeom prst="hexagon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 rot="21341156">
            <a:off x="3852750" y="863598"/>
            <a:ext cx="8721091" cy="474438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Llamamos el silencio </a:t>
            </a:r>
          </a:p>
          <a:p>
            <a:pPr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poder escuchar, </a:t>
            </a:r>
          </a:p>
          <a:p>
            <a:pPr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llamamos la escucha </a:t>
            </a:r>
          </a:p>
          <a:p>
            <a:pPr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poder respetar, </a:t>
            </a:r>
          </a:p>
          <a:p>
            <a:pPr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llamamos el respeto </a:t>
            </a:r>
          </a:p>
          <a:p>
            <a:pPr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alcanzar la sabiduría </a:t>
            </a:r>
          </a:p>
          <a:p>
            <a:pPr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conseguir por </a:t>
            </a:r>
            <a:endParaRPr lang="es-CO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 </a:t>
            </a:r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mejor vida.</a:t>
            </a:r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exágono 4"/>
          <p:cNvSpPr/>
          <p:nvPr/>
        </p:nvSpPr>
        <p:spPr>
          <a:xfrm rot="5162106">
            <a:off x="552109" y="2119317"/>
            <a:ext cx="3176929" cy="3286777"/>
          </a:xfrm>
          <a:prstGeom prst="hexagon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 rot="21341156">
            <a:off x="376756" y="3014204"/>
            <a:ext cx="3394212" cy="120561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Llamado </a:t>
            </a:r>
          </a:p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Filosófico</a:t>
            </a:r>
            <a:endParaRPr lang="es-CO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2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exágono 1"/>
          <p:cNvSpPr/>
          <p:nvPr/>
        </p:nvSpPr>
        <p:spPr>
          <a:xfrm rot="5936159">
            <a:off x="4955866" y="-204175"/>
            <a:ext cx="6531501" cy="7116414"/>
          </a:xfrm>
          <a:prstGeom prst="hexagon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Hexágono 4"/>
          <p:cNvSpPr/>
          <p:nvPr/>
        </p:nvSpPr>
        <p:spPr>
          <a:xfrm rot="6147601">
            <a:off x="611548" y="2119315"/>
            <a:ext cx="3176929" cy="3286777"/>
          </a:xfrm>
          <a:prstGeom prst="hexagon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 rot="722842">
            <a:off x="431820" y="3159898"/>
            <a:ext cx="3394212" cy="120561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Llama </a:t>
            </a:r>
          </a:p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Pensamientos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3629">
            <a:off x="5992791" y="1396644"/>
            <a:ext cx="4707906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exágono 1"/>
          <p:cNvSpPr/>
          <p:nvPr/>
        </p:nvSpPr>
        <p:spPr>
          <a:xfrm rot="5162106">
            <a:off x="4947546" y="-204175"/>
            <a:ext cx="6531501" cy="7116414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Hexágono 4"/>
          <p:cNvSpPr/>
          <p:nvPr/>
        </p:nvSpPr>
        <p:spPr>
          <a:xfrm rot="5162106">
            <a:off x="552109" y="2119317"/>
            <a:ext cx="3176929" cy="3286777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 rot="21341156">
            <a:off x="431820" y="3159898"/>
            <a:ext cx="3394212" cy="120561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</a:p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Filosófica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3321" t="47" r="12349" b="-47"/>
          <a:stretch/>
        </p:blipFill>
        <p:spPr>
          <a:xfrm rot="21347072">
            <a:off x="5881805" y="1477951"/>
            <a:ext cx="4679624" cy="39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7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exágono 1"/>
          <p:cNvSpPr/>
          <p:nvPr/>
        </p:nvSpPr>
        <p:spPr>
          <a:xfrm rot="5965534">
            <a:off x="4947546" y="-204175"/>
            <a:ext cx="6531501" cy="711641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Hexágono 4"/>
          <p:cNvSpPr/>
          <p:nvPr/>
        </p:nvSpPr>
        <p:spPr>
          <a:xfrm rot="6076499">
            <a:off x="552109" y="2119317"/>
            <a:ext cx="3176929" cy="328677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 rot="779509">
            <a:off x="431820" y="3159898"/>
            <a:ext cx="3394212" cy="120561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 - Ku</a:t>
            </a:r>
          </a:p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Preguntón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8920" t="786" r="14464"/>
          <a:stretch/>
        </p:blipFill>
        <p:spPr>
          <a:xfrm rot="666308">
            <a:off x="5904154" y="1476059"/>
            <a:ext cx="4664161" cy="38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3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exágono 1"/>
          <p:cNvSpPr/>
          <p:nvPr/>
        </p:nvSpPr>
        <p:spPr>
          <a:xfrm rot="5162106">
            <a:off x="4947546" y="-204175"/>
            <a:ext cx="6531501" cy="7116414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Hexágono 4"/>
          <p:cNvSpPr/>
          <p:nvPr/>
        </p:nvSpPr>
        <p:spPr>
          <a:xfrm rot="5162106">
            <a:off x="552109" y="2119317"/>
            <a:ext cx="3176929" cy="328677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 rot="21341156">
            <a:off x="431820" y="3159898"/>
            <a:ext cx="3394212" cy="120561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Dedo</a:t>
            </a:r>
          </a:p>
          <a:p>
            <a:pPr algn="ctr"/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Filosófico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1615">
            <a:off x="5882014" y="1522350"/>
            <a:ext cx="4662564" cy="3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7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650417"/>
            <a:ext cx="10424160" cy="40645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14054" y="4156055"/>
            <a:ext cx="5159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Quítate el zapato.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94918" y="1051592"/>
            <a:ext cx="3180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dejar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2441" y="4156055"/>
            <a:ext cx="49167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Filosofía con niños, una manera </a:t>
            </a:r>
          </a:p>
          <a:p>
            <a:pPr algn="ctr"/>
            <a:r>
              <a:rPr lang="es-E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transformar y alegrar la vida. </a:t>
            </a:r>
            <a:endParaRPr lang="es-E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790" y="190006"/>
            <a:ext cx="5720789" cy="63532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5800" b="1" dirty="0" smtClean="0"/>
              <a:t>1.</a:t>
            </a:r>
          </a:p>
          <a:p>
            <a:pPr algn="ctr"/>
            <a:r>
              <a:rPr lang="es-CO" sz="5800" b="1" dirty="0" smtClean="0"/>
              <a:t>¿Antes de iniciar todas tus clases te regalas 1 minuto de meditación y </a:t>
            </a:r>
            <a:r>
              <a:rPr lang="es-CO" sz="5800" b="1" dirty="0"/>
              <a:t>r</a:t>
            </a:r>
            <a:r>
              <a:rPr lang="es-CO" sz="5800" b="1" dirty="0" smtClean="0"/>
              <a:t>eflexión con tus estudiantes?</a:t>
            </a:r>
            <a:endParaRPr lang="es-ES" sz="5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280643"/>
            <a:ext cx="6325620" cy="27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363852" y="2664999"/>
            <a:ext cx="1623224" cy="38242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2589" y="2664999"/>
            <a:ext cx="1564308" cy="3824211"/>
          </a:xfrm>
          <a:prstGeom prst="rect">
            <a:avLst/>
          </a:prstGeom>
        </p:spPr>
      </p:pic>
      <p:pic>
        <p:nvPicPr>
          <p:cNvPr id="1026" name="Picture 2" descr="Resultado de imagen para hu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32" y="2665002"/>
            <a:ext cx="2207961" cy="39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31627" y="0"/>
            <a:ext cx="1113786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5000" dirty="0" smtClean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5. Pa</a:t>
            </a:r>
            <a:r>
              <a:rPr lang="es-ES" sz="150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sos</a:t>
            </a:r>
            <a:endParaRPr lang="es-ES" sz="150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853" y="311728"/>
            <a:ext cx="7147647" cy="22775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923265" y="2665001"/>
            <a:ext cx="1472562" cy="3824211"/>
          </a:xfrm>
          <a:prstGeom prst="rect">
            <a:avLst/>
          </a:prstGeom>
        </p:spPr>
      </p:pic>
      <p:pic>
        <p:nvPicPr>
          <p:cNvPr id="1028" name="Picture 4" descr="Resultado de imagen para paz sÃ­mbolo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51" y="3606624"/>
            <a:ext cx="793328" cy="7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215443" y="2589246"/>
            <a:ext cx="1593638" cy="38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844" r="-4884"/>
          <a:stretch/>
        </p:blipFill>
        <p:spPr>
          <a:xfrm>
            <a:off x="3047999" y="4631983"/>
            <a:ext cx="3200401" cy="2226018"/>
          </a:xfrm>
          <a:prstGeom prst="rect">
            <a:avLst/>
          </a:prstGeom>
        </p:spPr>
      </p:pic>
      <p:pic>
        <p:nvPicPr>
          <p:cNvPr id="7" name="Picture 2" descr="Resultado de imagen para respe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-636" r="2946" b="636"/>
          <a:stretch/>
        </p:blipFill>
        <p:spPr bwMode="auto">
          <a:xfrm>
            <a:off x="9143999" y="4666836"/>
            <a:ext cx="3061857" cy="22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8695"/>
          <a:stretch/>
        </p:blipFill>
        <p:spPr>
          <a:xfrm>
            <a:off x="6068291" y="4608612"/>
            <a:ext cx="3089564" cy="2272760"/>
          </a:xfrm>
          <a:prstGeom prst="rect">
            <a:avLst/>
          </a:prstGeom>
        </p:spPr>
      </p:pic>
      <p:pic>
        <p:nvPicPr>
          <p:cNvPr id="1042" name="Picture 18" descr="Resultado de imagen para fondos amarill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12219710" cy="46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58051"/>
            <a:ext cx="12219710" cy="1462931"/>
          </a:xfrm>
        </p:spPr>
        <p:txBody>
          <a:bodyPr>
            <a:noAutofit/>
          </a:bodyPr>
          <a:lstStyle/>
          <a:p>
            <a:pPr algn="just"/>
            <a:r>
              <a:rPr lang="es-CO" sz="7800" dirty="0">
                <a:solidFill>
                  <a:srgbClr val="002060"/>
                </a:solidFill>
              </a:rPr>
              <a:t> </a:t>
            </a:r>
            <a:r>
              <a:rPr lang="es-CO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</a:t>
            </a:r>
            <a:r>
              <a:rPr lang="es-CO" sz="6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 </a:t>
            </a:r>
            <a:r>
              <a:rPr lang="es-CO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</a:t>
            </a:r>
            <a:r>
              <a:rPr lang="es-CO" sz="6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racticar el </a:t>
            </a:r>
            <a:r>
              <a:rPr lang="es-CO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SER</a:t>
            </a:r>
            <a:endParaRPr lang="es-CO" sz="6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2" descr="Resultado de imagen para escu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12" y="6486511"/>
            <a:ext cx="9075577" cy="35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001345" y="6521568"/>
            <a:ext cx="9075577" cy="38317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400" b="1" dirty="0" smtClean="0"/>
              <a:t>              Silencio                          Escucha                               Respeto</a:t>
            </a:r>
            <a:endParaRPr lang="es-CO" sz="24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0" y="1578557"/>
            <a:ext cx="11656784" cy="264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7956" y="1811939"/>
            <a:ext cx="11202989" cy="2621515"/>
          </a:xfrm>
        </p:spPr>
        <p:txBody>
          <a:bodyPr>
            <a:normAutofit/>
          </a:bodyPr>
          <a:lstStyle/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Si trabajamos el  </a:t>
            </a:r>
            <a:r>
              <a:rPr lang="es-CO" sz="2800" b="1" dirty="0" smtClean="0">
                <a:solidFill>
                  <a:srgbClr val="002060"/>
                </a:solidFill>
              </a:rPr>
              <a:t>SER,</a:t>
            </a:r>
            <a:r>
              <a:rPr lang="es-CO" sz="2800" dirty="0" smtClean="0">
                <a:solidFill>
                  <a:srgbClr val="002060"/>
                </a:solidFill>
              </a:rPr>
              <a:t> entenderemos que hay maneras sencillas y concretas para alcanzar la </a:t>
            </a:r>
            <a:r>
              <a:rPr lang="es-CO" sz="2800" b="1" dirty="0" smtClean="0">
                <a:solidFill>
                  <a:srgbClr val="002060"/>
                </a:solidFill>
              </a:rPr>
              <a:t>ARMONIA. </a:t>
            </a:r>
            <a:r>
              <a:rPr lang="es-CO" sz="2800" dirty="0" smtClean="0">
                <a:solidFill>
                  <a:srgbClr val="002060"/>
                </a:solidFill>
              </a:rPr>
              <a:t> Estos pilares forman nuestro carácter y nos permiten ser mejores día a día. </a:t>
            </a:r>
          </a:p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El </a:t>
            </a:r>
            <a:r>
              <a:rPr lang="es-CO" sz="2800" b="1" dirty="0" smtClean="0">
                <a:solidFill>
                  <a:srgbClr val="002060"/>
                </a:solidFill>
              </a:rPr>
              <a:t>SILENCIO</a:t>
            </a:r>
            <a:r>
              <a:rPr lang="es-CO" sz="2800" dirty="0" smtClean="0">
                <a:solidFill>
                  <a:srgbClr val="002060"/>
                </a:solidFill>
              </a:rPr>
              <a:t>, la </a:t>
            </a:r>
            <a:r>
              <a:rPr lang="es-CO" sz="2800" b="1" dirty="0" smtClean="0">
                <a:solidFill>
                  <a:srgbClr val="002060"/>
                </a:solidFill>
              </a:rPr>
              <a:t>ESCUCHA</a:t>
            </a:r>
            <a:r>
              <a:rPr lang="es-CO" sz="2800" dirty="0" smtClean="0">
                <a:solidFill>
                  <a:srgbClr val="002060"/>
                </a:solidFill>
              </a:rPr>
              <a:t> y el </a:t>
            </a:r>
            <a:r>
              <a:rPr lang="es-CO" sz="2800" b="1" dirty="0" smtClean="0">
                <a:solidFill>
                  <a:srgbClr val="002060"/>
                </a:solidFill>
              </a:rPr>
              <a:t>RESPETO</a:t>
            </a:r>
            <a:r>
              <a:rPr lang="es-CO" sz="2800" dirty="0" smtClean="0">
                <a:solidFill>
                  <a:srgbClr val="002060"/>
                </a:solidFill>
              </a:rPr>
              <a:t> son tres elementos que hacen parte de nuestra realidad y sentido de humanidad.</a:t>
            </a:r>
            <a:endParaRPr lang="es-CO" sz="2800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l="1468" r="6331"/>
          <a:stretch/>
        </p:blipFill>
        <p:spPr>
          <a:xfrm>
            <a:off x="33652" y="4680690"/>
            <a:ext cx="2979175" cy="21562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9749" y="78744"/>
            <a:ext cx="1644920" cy="7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amigos habl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31" y="4627418"/>
            <a:ext cx="3328858" cy="22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2350" r="3957"/>
          <a:stretch/>
        </p:blipFill>
        <p:spPr>
          <a:xfrm>
            <a:off x="9239003" y="4636097"/>
            <a:ext cx="2956956" cy="2239716"/>
          </a:xfrm>
          <a:prstGeom prst="rect">
            <a:avLst/>
          </a:prstGeom>
        </p:spPr>
      </p:pic>
      <p:pic>
        <p:nvPicPr>
          <p:cNvPr id="2050" name="Picture 2" descr="Resultado de imagen para perdon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1689"/>
          <a:stretch/>
        </p:blipFill>
        <p:spPr bwMode="auto">
          <a:xfrm>
            <a:off x="6188596" y="4624411"/>
            <a:ext cx="3026229" cy="22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55" y="1620982"/>
            <a:ext cx="11507190" cy="245218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7956" y="1811939"/>
            <a:ext cx="11202989" cy="2621515"/>
          </a:xfrm>
        </p:spPr>
        <p:txBody>
          <a:bodyPr>
            <a:normAutofit/>
          </a:bodyPr>
          <a:lstStyle/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Ser Impecable con las palabras es hacer que tu entorno sea un ambiente de armonía , es dar el </a:t>
            </a:r>
            <a:r>
              <a:rPr lang="es-CO" sz="2800" b="1" dirty="0" smtClean="0">
                <a:solidFill>
                  <a:srgbClr val="002060"/>
                </a:solidFill>
              </a:rPr>
              <a:t>PRIMER PASO </a:t>
            </a:r>
            <a:r>
              <a:rPr lang="es-CO" sz="2800" dirty="0" smtClean="0">
                <a:solidFill>
                  <a:srgbClr val="002060"/>
                </a:solidFill>
              </a:rPr>
              <a:t>por la </a:t>
            </a:r>
            <a:r>
              <a:rPr lang="es-CO" sz="2800" b="1" dirty="0" smtClean="0">
                <a:solidFill>
                  <a:srgbClr val="002060"/>
                </a:solidFill>
              </a:rPr>
              <a:t>CONVIVENCIA </a:t>
            </a:r>
            <a:r>
              <a:rPr lang="es-CO" sz="2800" dirty="0" smtClean="0">
                <a:solidFill>
                  <a:srgbClr val="002060"/>
                </a:solidFill>
              </a:rPr>
              <a:t>y el buen </a:t>
            </a:r>
            <a:r>
              <a:rPr lang="es-CO" sz="2800" b="1" dirty="0" smtClean="0">
                <a:solidFill>
                  <a:srgbClr val="002060"/>
                </a:solidFill>
              </a:rPr>
              <a:t>AMBIENTE ESCOLAR</a:t>
            </a:r>
            <a:r>
              <a:rPr lang="es-CO" sz="2800" dirty="0" smtClean="0">
                <a:solidFill>
                  <a:srgbClr val="002060"/>
                </a:solidFill>
              </a:rPr>
              <a:t>, es </a:t>
            </a:r>
            <a:r>
              <a:rPr lang="es-CO" sz="2800" b="1" dirty="0" smtClean="0">
                <a:solidFill>
                  <a:srgbClr val="002060"/>
                </a:solidFill>
              </a:rPr>
              <a:t>COMPREDER</a:t>
            </a:r>
            <a:r>
              <a:rPr lang="es-CO" sz="2800" dirty="0" smtClean="0">
                <a:solidFill>
                  <a:srgbClr val="002060"/>
                </a:solidFill>
              </a:rPr>
              <a:t> que en mi </a:t>
            </a:r>
            <a:r>
              <a:rPr lang="es-CO" sz="2800" b="1" dirty="0" smtClean="0">
                <a:solidFill>
                  <a:srgbClr val="002060"/>
                </a:solidFill>
              </a:rPr>
              <a:t>LENGUAJE</a:t>
            </a:r>
            <a:r>
              <a:rPr lang="es-CO" sz="2800" dirty="0" smtClean="0">
                <a:solidFill>
                  <a:srgbClr val="002060"/>
                </a:solidFill>
              </a:rPr>
              <a:t> hay un mundo visible que se instaura en los demás. Ya lo dice Sófocles: “Una palabra es suficiente para hacer o deshacer la fortuna de un hombre”.</a:t>
            </a:r>
          </a:p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Nuestras </a:t>
            </a:r>
            <a:r>
              <a:rPr lang="es-CO" sz="2800" b="1" dirty="0" smtClean="0">
                <a:solidFill>
                  <a:srgbClr val="002060"/>
                </a:solidFill>
              </a:rPr>
              <a:t>PALABRAS</a:t>
            </a:r>
            <a:r>
              <a:rPr lang="es-CO" sz="2800" dirty="0" smtClean="0">
                <a:solidFill>
                  <a:srgbClr val="002060"/>
                </a:solidFill>
              </a:rPr>
              <a:t> dejan huella y transforman realidades</a:t>
            </a:r>
            <a:r>
              <a:rPr lang="es-CO" sz="2800" b="1" dirty="0" smtClean="0">
                <a:solidFill>
                  <a:srgbClr val="002060"/>
                </a:solidFill>
              </a:rPr>
              <a:t>.</a:t>
            </a:r>
            <a:endParaRPr lang="es-CO" sz="2800" b="1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23" y="6450920"/>
            <a:ext cx="9075577" cy="35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417" y="6474825"/>
            <a:ext cx="9102437" cy="38317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400" b="1" dirty="0" smtClean="0"/>
              <a:t>           dialogue                            perdone                        Reconcíliese                                     </a:t>
            </a:r>
            <a:endParaRPr lang="es-CO" sz="2400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9749" y="78744"/>
            <a:ext cx="1644920" cy="717870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0" y="158051"/>
            <a:ext cx="12219710" cy="1462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O" sz="7800" dirty="0" smtClean="0">
                <a:solidFill>
                  <a:srgbClr val="002060"/>
                </a:solidFill>
              </a:rPr>
              <a:t> </a:t>
            </a:r>
            <a:r>
              <a:rPr lang="es-CO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2.</a:t>
            </a:r>
            <a:r>
              <a:rPr lang="es-CO" sz="4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Ser IMPECABLE con las PALABRAS </a:t>
            </a:r>
            <a:endParaRPr lang="es-CO" sz="4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8"/>
          <a:srcRect l="28950" t="41670" r="42225" b="33199"/>
          <a:stretch/>
        </p:blipFill>
        <p:spPr>
          <a:xfrm>
            <a:off x="-20454" y="4634323"/>
            <a:ext cx="3104080" cy="22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030" t="1" r="6660" b="-1212"/>
          <a:stretch/>
        </p:blipFill>
        <p:spPr>
          <a:xfrm>
            <a:off x="9137262" y="4633616"/>
            <a:ext cx="3070571" cy="22659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97" r="-397" b="15469"/>
          <a:stretch/>
        </p:blipFill>
        <p:spPr>
          <a:xfrm>
            <a:off x="6144679" y="4634568"/>
            <a:ext cx="3026036" cy="22514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6150" r="6426"/>
          <a:stretch/>
        </p:blipFill>
        <p:spPr>
          <a:xfrm>
            <a:off x="3005443" y="4633616"/>
            <a:ext cx="3145974" cy="2224384"/>
          </a:xfrm>
          <a:prstGeom prst="rect">
            <a:avLst/>
          </a:prstGeom>
        </p:spPr>
      </p:pic>
      <p:pic>
        <p:nvPicPr>
          <p:cNvPr id="1042" name="Picture 18" descr="Resultado de imagen para fondos amarillos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2" y="-32907"/>
            <a:ext cx="12215751" cy="46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7709" y="158051"/>
            <a:ext cx="12261274" cy="1462931"/>
          </a:xfrm>
        </p:spPr>
        <p:txBody>
          <a:bodyPr>
            <a:noAutofit/>
          </a:bodyPr>
          <a:lstStyle/>
          <a:p>
            <a:pPr algn="just"/>
            <a:r>
              <a:rPr lang="es-CO" sz="6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CO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3</a:t>
            </a:r>
            <a:r>
              <a:rPr lang="es-CO" sz="6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 </a:t>
            </a:r>
            <a:r>
              <a:rPr lang="es-CO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Descubrir</a:t>
            </a:r>
            <a:r>
              <a:rPr lang="es-CO" sz="6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el </a:t>
            </a:r>
            <a:r>
              <a:rPr lang="es-CO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TERCER OJO</a:t>
            </a:r>
            <a:endParaRPr lang="es-CO" sz="6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2" descr="Resultado de imagen para gandhi y el tercer oj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4624410"/>
            <a:ext cx="3019298" cy="22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21" y="6459800"/>
            <a:ext cx="9075577" cy="35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9921" y="6474825"/>
            <a:ext cx="9095934" cy="38317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400" b="1" dirty="0" smtClean="0"/>
              <a:t>         Espiritual       </a:t>
            </a:r>
            <a:r>
              <a:rPr lang="es-CO" sz="1800" b="1" dirty="0" smtClean="0"/>
              <a:t>                 </a:t>
            </a:r>
            <a:r>
              <a:rPr lang="es-CO" sz="2400" b="1" dirty="0"/>
              <a:t> </a:t>
            </a:r>
            <a:r>
              <a:rPr lang="es-CO" sz="2400" b="1" dirty="0" smtClean="0"/>
              <a:t>            paz                                    calma                                                    </a:t>
            </a:r>
            <a:endParaRPr lang="es-CO" sz="24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84" y="1656675"/>
            <a:ext cx="11507190" cy="277677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7956" y="1811939"/>
            <a:ext cx="11202989" cy="2621515"/>
          </a:xfrm>
        </p:spPr>
        <p:txBody>
          <a:bodyPr>
            <a:normAutofit/>
          </a:bodyPr>
          <a:lstStyle/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Tener un </a:t>
            </a:r>
            <a:r>
              <a:rPr lang="es-CO" sz="2800" b="1" dirty="0" smtClean="0">
                <a:solidFill>
                  <a:srgbClr val="002060"/>
                </a:solidFill>
              </a:rPr>
              <a:t>TERCER OJO </a:t>
            </a:r>
            <a:r>
              <a:rPr lang="es-CO" sz="2800" dirty="0" smtClean="0">
                <a:solidFill>
                  <a:srgbClr val="002060"/>
                </a:solidFill>
              </a:rPr>
              <a:t>es poder </a:t>
            </a:r>
            <a:r>
              <a:rPr lang="es-CO" sz="2800" b="1" dirty="0" smtClean="0">
                <a:solidFill>
                  <a:srgbClr val="002060"/>
                </a:solidFill>
              </a:rPr>
              <a:t>VER</a:t>
            </a:r>
            <a:r>
              <a:rPr lang="es-CO" sz="2800" dirty="0" smtClean="0">
                <a:solidFill>
                  <a:srgbClr val="002060"/>
                </a:solidFill>
              </a:rPr>
              <a:t> con claridad nuestra realidad, sin tapujos, ni velos, ni sombras, es tener la capacidad de poder </a:t>
            </a:r>
            <a:r>
              <a:rPr lang="es-CO" sz="2800" b="1" dirty="0" smtClean="0">
                <a:solidFill>
                  <a:srgbClr val="002060"/>
                </a:solidFill>
              </a:rPr>
              <a:t>VER</a:t>
            </a:r>
            <a:r>
              <a:rPr lang="es-CO" sz="2800" dirty="0" smtClean="0">
                <a:solidFill>
                  <a:srgbClr val="002060"/>
                </a:solidFill>
              </a:rPr>
              <a:t> las necesidades, las oportunidades, y las soluciones. Es crecer en </a:t>
            </a:r>
            <a:r>
              <a:rPr lang="es-CO" sz="2800" b="1" dirty="0" smtClean="0">
                <a:solidFill>
                  <a:srgbClr val="002060"/>
                </a:solidFill>
              </a:rPr>
              <a:t>CONCIENCIA.</a:t>
            </a:r>
          </a:p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El </a:t>
            </a:r>
            <a:r>
              <a:rPr lang="es-CO" sz="2800" b="1" dirty="0" smtClean="0">
                <a:solidFill>
                  <a:srgbClr val="002060"/>
                </a:solidFill>
              </a:rPr>
              <a:t>TERCER OJO</a:t>
            </a:r>
            <a:r>
              <a:rPr lang="es-CO" sz="2800" dirty="0" smtClean="0">
                <a:solidFill>
                  <a:srgbClr val="002060"/>
                </a:solidFill>
              </a:rPr>
              <a:t> es la manera como asumimos otro punto de vista, otra mirada de lo que acontece a nuestro alrededor, hasta el punto de ver en cada momento de vida espacios de </a:t>
            </a:r>
            <a:r>
              <a:rPr lang="es-CO" sz="2800" b="1" dirty="0" smtClean="0">
                <a:solidFill>
                  <a:srgbClr val="002060"/>
                </a:solidFill>
              </a:rPr>
              <a:t>PAZ. </a:t>
            </a:r>
            <a:endParaRPr lang="es-CO" sz="2800" b="1" dirty="0">
              <a:solidFill>
                <a:srgbClr val="00206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9749" y="78744"/>
            <a:ext cx="1644920" cy="7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36" t="1071" r="9631" b="-1071"/>
          <a:stretch/>
        </p:blipFill>
        <p:spPr>
          <a:xfrm>
            <a:off x="9128390" y="4633280"/>
            <a:ext cx="3091319" cy="22552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22313"/>
          <a:stretch/>
        </p:blipFill>
        <p:spPr>
          <a:xfrm>
            <a:off x="-27711" y="4624410"/>
            <a:ext cx="3139046" cy="22641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4068" r="9995"/>
          <a:stretch/>
        </p:blipFill>
        <p:spPr>
          <a:xfrm>
            <a:off x="3061852" y="4633280"/>
            <a:ext cx="3089566" cy="22326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418" y="4624410"/>
            <a:ext cx="2992582" cy="2225983"/>
          </a:xfrm>
          <a:prstGeom prst="rect">
            <a:avLst/>
          </a:prstGeom>
        </p:spPr>
      </p:pic>
      <p:pic>
        <p:nvPicPr>
          <p:cNvPr id="1042" name="Picture 18" descr="Resultado de imagen para fondos amarillos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-32907"/>
            <a:ext cx="12219710" cy="46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7709" y="158051"/>
            <a:ext cx="11514859" cy="1462931"/>
          </a:xfrm>
        </p:spPr>
        <p:txBody>
          <a:bodyPr>
            <a:noAutofit/>
          </a:bodyPr>
          <a:lstStyle/>
          <a:p>
            <a:pPr algn="just"/>
            <a:r>
              <a:rPr lang="es-CO" sz="6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CO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4</a:t>
            </a:r>
            <a:r>
              <a:rPr lang="es-CO" sz="6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r>
              <a:rPr lang="es-CO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Conseguir</a:t>
            </a:r>
            <a:r>
              <a:rPr lang="es-CO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CO" sz="6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la </a:t>
            </a:r>
            <a:r>
              <a:rPr lang="es-CO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OREJA VERDE</a:t>
            </a:r>
            <a:endParaRPr lang="es-CO" sz="6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7" y="6474826"/>
            <a:ext cx="9075577" cy="37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03417" y="6474825"/>
            <a:ext cx="9102437" cy="38317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400" b="1" dirty="0" smtClean="0"/>
              <a:t>        consciente                          ecológico                           atento</a:t>
            </a:r>
            <a:endParaRPr lang="es-CO" sz="24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84" y="1656675"/>
            <a:ext cx="11507190" cy="277677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7956" y="1811939"/>
            <a:ext cx="11202989" cy="2621515"/>
          </a:xfrm>
        </p:spPr>
        <p:txBody>
          <a:bodyPr>
            <a:normAutofit/>
          </a:bodyPr>
          <a:lstStyle/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Tener la capacidad de </a:t>
            </a:r>
            <a:r>
              <a:rPr lang="es-CO" sz="2800" b="1" dirty="0" smtClean="0">
                <a:solidFill>
                  <a:srgbClr val="002060"/>
                </a:solidFill>
              </a:rPr>
              <a:t>ESCUCHAR</a:t>
            </a:r>
            <a:r>
              <a:rPr lang="es-CO" sz="2800" dirty="0" smtClean="0">
                <a:solidFill>
                  <a:srgbClr val="002060"/>
                </a:solidFill>
              </a:rPr>
              <a:t> lo que otros dejaron de </a:t>
            </a:r>
            <a:r>
              <a:rPr lang="es-CO" sz="2800" b="1" dirty="0" smtClean="0">
                <a:solidFill>
                  <a:srgbClr val="002060"/>
                </a:solidFill>
              </a:rPr>
              <a:t>ESCUCHAR</a:t>
            </a:r>
            <a:r>
              <a:rPr lang="es-CO" sz="2800" dirty="0" smtClean="0">
                <a:solidFill>
                  <a:srgbClr val="002060"/>
                </a:solidFill>
              </a:rPr>
              <a:t>, de </a:t>
            </a:r>
            <a:r>
              <a:rPr lang="es-CO" sz="2800" b="1" dirty="0" smtClean="0">
                <a:solidFill>
                  <a:srgbClr val="002060"/>
                </a:solidFill>
              </a:rPr>
              <a:t>SENTIR</a:t>
            </a:r>
            <a:r>
              <a:rPr lang="es-CO" sz="2800" dirty="0" smtClean="0">
                <a:solidFill>
                  <a:srgbClr val="002060"/>
                </a:solidFill>
              </a:rPr>
              <a:t> lo que otros dejaron de </a:t>
            </a:r>
            <a:r>
              <a:rPr lang="es-CO" sz="2800" b="1" dirty="0" smtClean="0">
                <a:solidFill>
                  <a:srgbClr val="002060"/>
                </a:solidFill>
              </a:rPr>
              <a:t>SENTIR</a:t>
            </a:r>
            <a:r>
              <a:rPr lang="es-CO" sz="2800" dirty="0" smtClean="0">
                <a:solidFill>
                  <a:srgbClr val="002060"/>
                </a:solidFill>
              </a:rPr>
              <a:t>, de poder comprender  la realidad del otro y lo otro.</a:t>
            </a:r>
          </a:p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La </a:t>
            </a:r>
            <a:r>
              <a:rPr lang="es-CO" sz="2800" b="1" dirty="0" smtClean="0">
                <a:solidFill>
                  <a:srgbClr val="002060"/>
                </a:solidFill>
              </a:rPr>
              <a:t>OREJA VERDE </a:t>
            </a:r>
            <a:r>
              <a:rPr lang="es-CO" sz="2800" dirty="0" smtClean="0">
                <a:solidFill>
                  <a:srgbClr val="002060"/>
                </a:solidFill>
              </a:rPr>
              <a:t>nos permite ser conscientes de nuestro mundo, de nuestra ciudad, de nuestra familia, de nuestro colegio y poder entender la necesidad de humanizarnos y poder </a:t>
            </a:r>
            <a:r>
              <a:rPr lang="es-CO" sz="2800" b="1" dirty="0" smtClean="0">
                <a:solidFill>
                  <a:srgbClr val="002060"/>
                </a:solidFill>
              </a:rPr>
              <a:t>ESCUCHAR</a:t>
            </a:r>
            <a:r>
              <a:rPr lang="es-CO" sz="2800" dirty="0" smtClean="0">
                <a:solidFill>
                  <a:srgbClr val="002060"/>
                </a:solidFill>
              </a:rPr>
              <a:t> aquello que nos ayuda a ser mejores. </a:t>
            </a:r>
            <a:endParaRPr lang="es-CO" sz="2800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9749" y="78744"/>
            <a:ext cx="1644920" cy="7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67" y="4632394"/>
            <a:ext cx="2954521" cy="2215891"/>
          </a:xfrm>
          <a:prstGeom prst="rect">
            <a:avLst/>
          </a:prstGeom>
        </p:spPr>
      </p:pic>
      <p:pic>
        <p:nvPicPr>
          <p:cNvPr id="1028" name="Picture 4" descr="Resultado de imagen para frases pedagogia del am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7781"/>
            <a:ext cx="3163237" cy="22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9325" r="14610"/>
          <a:stretch/>
        </p:blipFill>
        <p:spPr>
          <a:xfrm>
            <a:off x="6021188" y="4647783"/>
            <a:ext cx="2988830" cy="22102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558" y="4342366"/>
            <a:ext cx="2095868" cy="2095868"/>
          </a:xfrm>
          <a:prstGeom prst="rect">
            <a:avLst/>
          </a:prstGeom>
        </p:spPr>
      </p:pic>
      <p:pic>
        <p:nvPicPr>
          <p:cNvPr id="1042" name="Picture 18" descr="Resultado de imagen para fondos amarillos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-32907"/>
            <a:ext cx="12219710" cy="46806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4827" y="158051"/>
            <a:ext cx="12112031" cy="1462931"/>
          </a:xfrm>
        </p:spPr>
        <p:txBody>
          <a:bodyPr>
            <a:noAutofit/>
          </a:bodyPr>
          <a:lstStyle/>
          <a:p>
            <a:pPr algn="just"/>
            <a:r>
              <a:rPr lang="es-CO" sz="6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s-CO" sz="5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5.Tener EL QUINTO ELEMENTO</a:t>
            </a:r>
            <a:endParaRPr lang="es-CO" sz="58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84" y="1656675"/>
            <a:ext cx="11507190" cy="2776779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7956" y="1811939"/>
            <a:ext cx="11202989" cy="2621515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Necesitamos el elemento del </a:t>
            </a:r>
            <a:r>
              <a:rPr lang="es-CO" sz="2800" b="1" dirty="0" smtClean="0">
                <a:solidFill>
                  <a:srgbClr val="002060"/>
                </a:solidFill>
              </a:rPr>
              <a:t>AMOR</a:t>
            </a:r>
            <a:r>
              <a:rPr lang="es-CO" sz="2800" dirty="0" smtClean="0">
                <a:solidFill>
                  <a:srgbClr val="002060"/>
                </a:solidFill>
              </a:rPr>
              <a:t> hacia el otro, hacia el diferente. No podemos cerrar las puertas de nuestro </a:t>
            </a:r>
            <a:r>
              <a:rPr lang="es-CO" sz="2800" b="1" dirty="0" smtClean="0">
                <a:solidFill>
                  <a:srgbClr val="002060"/>
                </a:solidFill>
              </a:rPr>
              <a:t>CORAZÓN</a:t>
            </a:r>
            <a:r>
              <a:rPr lang="es-CO" sz="2800" dirty="0" smtClean="0">
                <a:solidFill>
                  <a:srgbClr val="002060"/>
                </a:solidFill>
              </a:rPr>
              <a:t> a nuestra comunidad. Tenemos que reconocer que debemos amarnos para poder amar a los demás y juntos formar </a:t>
            </a:r>
            <a:r>
              <a:rPr lang="es-CO" sz="2800" dirty="0" smtClean="0">
                <a:solidFill>
                  <a:srgbClr val="002060"/>
                </a:solidFill>
              </a:rPr>
              <a:t>ciudadanía.</a:t>
            </a:r>
            <a:endParaRPr lang="es-CO" sz="2800" dirty="0" smtClean="0">
              <a:solidFill>
                <a:srgbClr val="002060"/>
              </a:solidFill>
            </a:endParaRPr>
          </a:p>
          <a:p>
            <a:pPr algn="just"/>
            <a:r>
              <a:rPr lang="es-CO" sz="2800" dirty="0" smtClean="0">
                <a:solidFill>
                  <a:srgbClr val="002060"/>
                </a:solidFill>
              </a:rPr>
              <a:t>Debemos tener un </a:t>
            </a:r>
            <a:r>
              <a:rPr lang="es-CO" sz="2800" b="1" dirty="0" smtClean="0">
                <a:solidFill>
                  <a:srgbClr val="002060"/>
                </a:solidFill>
              </a:rPr>
              <a:t>GRAN</a:t>
            </a:r>
            <a:r>
              <a:rPr lang="es-CO" sz="2800" dirty="0" smtClean="0">
                <a:solidFill>
                  <a:srgbClr val="002060"/>
                </a:solidFill>
              </a:rPr>
              <a:t> </a:t>
            </a:r>
            <a:r>
              <a:rPr lang="es-CO" sz="2800" b="1" dirty="0" smtClean="0">
                <a:solidFill>
                  <a:srgbClr val="002060"/>
                </a:solidFill>
              </a:rPr>
              <a:t>CORAZÓN</a:t>
            </a:r>
            <a:r>
              <a:rPr lang="es-CO" sz="2800" dirty="0" smtClean="0">
                <a:solidFill>
                  <a:srgbClr val="002060"/>
                </a:solidFill>
              </a:rPr>
              <a:t>  capaz de acoger al otro, de apoyarlo, de llenarlo de alegría y mucha </a:t>
            </a:r>
            <a:r>
              <a:rPr lang="es-CO" sz="2800" b="1" dirty="0" smtClean="0">
                <a:solidFill>
                  <a:srgbClr val="002060"/>
                </a:solidFill>
              </a:rPr>
              <a:t>PAZ</a:t>
            </a:r>
            <a:r>
              <a:rPr lang="es-CO" sz="2800" dirty="0" smtClean="0">
                <a:solidFill>
                  <a:srgbClr val="002060"/>
                </a:solidFill>
              </a:rPr>
              <a:t>. Un </a:t>
            </a:r>
            <a:r>
              <a:rPr lang="es-CO" sz="2800" b="1" dirty="0" smtClean="0">
                <a:solidFill>
                  <a:srgbClr val="002060"/>
                </a:solidFill>
              </a:rPr>
              <a:t>CORAZÓN</a:t>
            </a:r>
            <a:r>
              <a:rPr lang="es-CO" sz="2800" dirty="0" smtClean="0">
                <a:solidFill>
                  <a:srgbClr val="002060"/>
                </a:solidFill>
              </a:rPr>
              <a:t> que aunque pasen los años nunca deje de </a:t>
            </a:r>
            <a:r>
              <a:rPr lang="es-CO" sz="2800" b="1" dirty="0" smtClean="0">
                <a:solidFill>
                  <a:srgbClr val="002060"/>
                </a:solidFill>
              </a:rPr>
              <a:t>AMAR</a:t>
            </a:r>
            <a:r>
              <a:rPr lang="es-CO" sz="2800" dirty="0" smtClean="0">
                <a:solidFill>
                  <a:srgbClr val="002060"/>
                </a:solidFill>
              </a:rPr>
              <a:t>.</a:t>
            </a:r>
            <a:endParaRPr lang="es-CO" sz="2800" dirty="0">
              <a:solidFill>
                <a:srgbClr val="00206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56574" y="6468254"/>
            <a:ext cx="9029598" cy="38974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400" b="1" dirty="0" smtClean="0"/>
              <a:t>que sea ejemplar   </a:t>
            </a:r>
            <a:r>
              <a:rPr lang="es-CO" sz="2400" b="1" dirty="0" smtClean="0">
                <a:solidFill>
                  <a:schemeClr val="bg1"/>
                </a:solidFill>
              </a:rPr>
              <a:t>           que ilumine                         </a:t>
            </a:r>
            <a:r>
              <a:rPr lang="es-CO" sz="2400" b="1" dirty="0" smtClean="0"/>
              <a:t>que acoja</a:t>
            </a:r>
            <a:endParaRPr lang="es-CO" sz="2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9749" y="78744"/>
            <a:ext cx="1644920" cy="7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ctivateenlaweb.com/wp-content/uploads/2015/05/Activate-en-la-web-hosting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5474" y="252987"/>
            <a:ext cx="4388926" cy="1507067"/>
          </a:xfrm>
        </p:spPr>
        <p:txBody>
          <a:bodyPr>
            <a:normAutofit/>
          </a:bodyPr>
          <a:lstStyle/>
          <a:p>
            <a:r>
              <a:rPr lang="es-CO" sz="6000" b="1" dirty="0" smtClean="0"/>
              <a:t>WEBGRAFÍA</a:t>
            </a:r>
            <a:endParaRPr lang="es-CO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460" y="1524000"/>
            <a:ext cx="11106006" cy="4639294"/>
          </a:xfrm>
        </p:spPr>
        <p:txBody>
          <a:bodyPr>
            <a:normAutofit fontScale="40000" lnSpcReduction="20000"/>
          </a:bodyPr>
          <a:lstStyle/>
          <a:p>
            <a:r>
              <a:rPr lang="es-CO" sz="3500" b="1" dirty="0"/>
              <a:t>https://i.pinimg.com/736x/1a/91/7f/1a917f9755d91f21c20a596ddb17f65d--</a:t>
            </a:r>
            <a:r>
              <a:rPr lang="es-CO" sz="3500" b="1" dirty="0" smtClean="0"/>
              <a:t>google-search.jpg</a:t>
            </a:r>
          </a:p>
          <a:p>
            <a:r>
              <a:rPr lang="es-CO" sz="3500" b="1" dirty="0"/>
              <a:t>http://</a:t>
            </a:r>
            <a:r>
              <a:rPr lang="es-CO" sz="3500" b="1" dirty="0" smtClean="0"/>
              <a:t>cuentaconmigoahora.files.wordpress.com/2012/11/demostrar-amor-familia_400_225.jpg</a:t>
            </a:r>
          </a:p>
          <a:p>
            <a:r>
              <a:rPr lang="es-CO" sz="3500" b="1" dirty="0"/>
              <a:t>http://</a:t>
            </a:r>
            <a:r>
              <a:rPr lang="es-CO" sz="3500" b="1" dirty="0" smtClean="0"/>
              <a:t>exolas.com/wp-content/uploads/2015/01/esta-increible-amistad-ha-transcendido-todos-los-limites-entre-los-seres-humanos-y-los-animales-exolas-1.jpg</a:t>
            </a:r>
          </a:p>
          <a:p>
            <a:r>
              <a:rPr lang="es-CO" sz="3500" b="1" dirty="0" smtClean="0"/>
              <a:t>http://img.desmotivaciones.es/201103/manoscruzadasrazas_1.jpg</a:t>
            </a:r>
          </a:p>
          <a:p>
            <a:r>
              <a:rPr lang="es-CO" sz="3500" b="1" dirty="0" smtClean="0"/>
              <a:t>http</a:t>
            </a:r>
            <a:r>
              <a:rPr lang="es-CO" sz="3500" b="1" dirty="0"/>
              <a:t>://</a:t>
            </a:r>
            <a:r>
              <a:rPr lang="es-CO" sz="3500" b="1" dirty="0" smtClean="0"/>
              <a:t>a.abcnews.com/images/International/obit_frame_Nelson_Mandela_1918_2013_16x9_992.jpg</a:t>
            </a:r>
          </a:p>
          <a:p>
            <a:r>
              <a:rPr lang="es-CO" sz="3500" b="1" dirty="0"/>
              <a:t>http://www.uniminutoradio.com/wp-content/uploads/2017/04/noticias2010_-</a:t>
            </a:r>
            <a:r>
              <a:rPr lang="es-CO" sz="3500" b="1" dirty="0" smtClean="0"/>
              <a:t>3463921.jpg</a:t>
            </a:r>
          </a:p>
          <a:p>
            <a:r>
              <a:rPr lang="es-CO" sz="3500" b="1" dirty="0"/>
              <a:t>http://</a:t>
            </a:r>
            <a:r>
              <a:rPr lang="es-CO" sz="3500" b="1" dirty="0" smtClean="0"/>
              <a:t>www.centrofuturel.com/uploads/2/2/0/8/22083694/el-respeto-hacia-los-demas-viene-determinado-por-el-saber-ponerse-en-el-lugar-del-otro-sentir-empatia-jpg_orig.jpg</a:t>
            </a:r>
          </a:p>
          <a:p>
            <a:r>
              <a:rPr lang="es-CO" sz="3500" b="1" dirty="0"/>
              <a:t>http://</a:t>
            </a:r>
            <a:r>
              <a:rPr lang="es-CO" sz="3500" b="1" dirty="0" smtClean="0"/>
              <a:t>cdn2.salud180.com/sites/default/files/styles/medium/public/field/image/2012/03/escuchar_final.jpg</a:t>
            </a:r>
          </a:p>
          <a:p>
            <a:r>
              <a:rPr lang="es-CO" sz="3500" b="1" dirty="0"/>
              <a:t>http://</a:t>
            </a:r>
            <a:r>
              <a:rPr lang="es-CO" sz="3500" b="1" dirty="0" smtClean="0"/>
              <a:t>cursopsicologiapositiva.com/wp-content/uploads/2016/07/perdo%CC%81n.jpg</a:t>
            </a:r>
          </a:p>
          <a:p>
            <a:r>
              <a:rPr lang="es-CO" sz="3500" b="1" dirty="0"/>
              <a:t>http://4.bp.blogspot.com/-</a:t>
            </a:r>
            <a:r>
              <a:rPr lang="es-CO" sz="3500" b="1" dirty="0" smtClean="0"/>
              <a:t>fRFz1O8T9ZI/VZMqrtMgQ7I/AAAAAAAAakg/UQNHEL48qxg/s1600/560799_10151181834307422_771727582_n.jpg</a:t>
            </a:r>
          </a:p>
          <a:p>
            <a:r>
              <a:rPr lang="es-CO" sz="3500" b="1" dirty="0"/>
              <a:t>http://1.bp.blogspot.com/-7Eq0a6SdWXo/VQs1xXA0KVI/AAAAAAAAC40/-</a:t>
            </a:r>
            <a:r>
              <a:rPr lang="es-CO" sz="3500" b="1" dirty="0" smtClean="0"/>
              <a:t>35e8lGOo70/s1600/lupa.jpg</a:t>
            </a:r>
          </a:p>
          <a:p>
            <a:r>
              <a:rPr lang="es-CO" sz="3500" b="1" dirty="0"/>
              <a:t>http://</a:t>
            </a:r>
            <a:r>
              <a:rPr lang="es-CO" sz="3500" b="1" dirty="0" smtClean="0"/>
              <a:t>todossomosuno.com.mx/portal/wp-content/uploads/2013/10/tercer-ojo.jpg</a:t>
            </a:r>
          </a:p>
          <a:p>
            <a:r>
              <a:rPr lang="es-CO" sz="3500" b="1" dirty="0"/>
              <a:t>https://i.pinimg.com/736x/95/13/34/95133489bc5b2693803ed224f1f7c0d5--</a:t>
            </a:r>
            <a:r>
              <a:rPr lang="es-CO" sz="3500" b="1" dirty="0" smtClean="0"/>
              <a:t>mahatma-gandhi-no-se.jpg</a:t>
            </a:r>
          </a:p>
          <a:p>
            <a:r>
              <a:rPr lang="es-CO" sz="3500" b="1" dirty="0" smtClean="0"/>
              <a:t>https://userscontent2.emaze.com/images/310c98b0-ceb0-492a-b32b-208c83a5686c/c9e2fd67-c716-422c-b6f5-c08630068ef4.jpg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13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650417"/>
            <a:ext cx="10424160" cy="40645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14054" y="4156055"/>
            <a:ext cx="5159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Quítate el zapato.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94918" y="1051592"/>
            <a:ext cx="3180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dejar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2441" y="4156055"/>
            <a:ext cx="49167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Filosofía con niños, una manera </a:t>
            </a:r>
          </a:p>
          <a:p>
            <a:pPr algn="ctr"/>
            <a:r>
              <a:rPr lang="es-ES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transformar y alegrar la vida. </a:t>
            </a:r>
            <a:endParaRPr lang="es-ES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3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1519" y="1417320"/>
            <a:ext cx="1075563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Filosofía con niños, </a:t>
            </a:r>
          </a:p>
          <a:p>
            <a:pPr algn="ctr"/>
            <a:r>
              <a:rPr lang="es-E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 manera </a:t>
            </a:r>
          </a:p>
          <a:p>
            <a:pPr algn="ctr"/>
            <a:r>
              <a:rPr lang="es-E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transformar </a:t>
            </a:r>
          </a:p>
          <a:p>
            <a:pPr algn="ctr"/>
            <a:r>
              <a:rPr lang="es-E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 alegrar la vida. </a:t>
            </a:r>
            <a:endParaRPr lang="es-E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512" y="485822"/>
            <a:ext cx="612524" cy="1589526"/>
          </a:xfrm>
          <a:prstGeom prst="rect">
            <a:avLst/>
          </a:prstGeom>
        </p:spPr>
      </p:pic>
      <p:pic>
        <p:nvPicPr>
          <p:cNvPr id="7" name="Picture 2" descr="Resultado de imagen para hu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859" y="3709629"/>
            <a:ext cx="734558" cy="14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737500" y="2677750"/>
            <a:ext cx="612524" cy="14430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883906" y="4702363"/>
            <a:ext cx="587584" cy="14187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5725" y="1610895"/>
            <a:ext cx="555400" cy="1418790"/>
          </a:xfrm>
          <a:prstGeom prst="rect">
            <a:avLst/>
          </a:prstGeom>
        </p:spPr>
      </p:pic>
      <p:pic>
        <p:nvPicPr>
          <p:cNvPr id="13" name="Picture 4" descr="Resultado de imagen para paz sÃ­mbolo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340" y="1932874"/>
            <a:ext cx="307807" cy="3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8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26529" y="190006"/>
            <a:ext cx="5515049" cy="63532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6000" b="1" dirty="0"/>
              <a:t>2</a:t>
            </a:r>
            <a:r>
              <a:rPr lang="es-CO" sz="6000" b="1" dirty="0" smtClean="0"/>
              <a:t>.</a:t>
            </a:r>
          </a:p>
          <a:p>
            <a:pPr algn="ctr"/>
            <a:r>
              <a:rPr lang="es-ES" sz="6000" b="1" dirty="0" smtClean="0"/>
              <a:t>¿Ayudas </a:t>
            </a:r>
            <a:r>
              <a:rPr lang="es-ES" sz="6000" b="1" dirty="0"/>
              <a:t>a </a:t>
            </a:r>
            <a:r>
              <a:rPr lang="es-ES" sz="6000" b="1" dirty="0" smtClean="0"/>
              <a:t>los </a:t>
            </a:r>
            <a:r>
              <a:rPr lang="es-ES" sz="6000" b="1" dirty="0"/>
              <a:t>demás con sus </a:t>
            </a:r>
            <a:r>
              <a:rPr lang="es-ES" sz="6000" b="1" dirty="0" smtClean="0"/>
              <a:t>problemas y todos los días haces una buena acción?</a:t>
            </a:r>
            <a:endParaRPr lang="es-ES" sz="6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280643"/>
            <a:ext cx="6325620" cy="27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53299" y="190006"/>
            <a:ext cx="5688280" cy="63532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6000" b="1" dirty="0" smtClean="0"/>
              <a:t>3.</a:t>
            </a:r>
          </a:p>
          <a:p>
            <a:pPr algn="ctr"/>
            <a:r>
              <a:rPr lang="es-ES" sz="6000" b="1" dirty="0" smtClean="0"/>
              <a:t>¿Todos los días tus </a:t>
            </a:r>
            <a:r>
              <a:rPr lang="es-ES" sz="6000" b="1" dirty="0"/>
              <a:t>palabras son positivas y </a:t>
            </a:r>
            <a:r>
              <a:rPr lang="es-ES" sz="6000" b="1" dirty="0" smtClean="0"/>
              <a:t>amorosas? </a:t>
            </a:r>
            <a:r>
              <a:rPr lang="es-ES" sz="6000" b="1" dirty="0"/>
              <a:t>¿</a:t>
            </a:r>
            <a:r>
              <a:rPr lang="es-ES" sz="6000" b="1" dirty="0" smtClean="0"/>
              <a:t>Eres impecable en tu comunicación?</a:t>
            </a:r>
            <a:endParaRPr lang="es-ES" sz="6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280643"/>
            <a:ext cx="6325620" cy="27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53299" y="190006"/>
            <a:ext cx="5688280" cy="63532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6000" b="1" dirty="0" smtClean="0"/>
              <a:t>4.</a:t>
            </a:r>
          </a:p>
          <a:p>
            <a:pPr algn="ctr"/>
            <a:r>
              <a:rPr lang="es-ES" sz="6000" b="1" dirty="0"/>
              <a:t>¿</a:t>
            </a:r>
            <a:r>
              <a:rPr lang="es-ES" sz="6000" b="1" dirty="0" smtClean="0"/>
              <a:t>Cantas </a:t>
            </a:r>
            <a:r>
              <a:rPr lang="es-ES" sz="6000" b="1" dirty="0"/>
              <a:t>y sonríes en tus </a:t>
            </a:r>
            <a:r>
              <a:rPr lang="es-ES" sz="6000" b="1" dirty="0" smtClean="0"/>
              <a:t>dificultades y contagias con tu energía a los que te rodean?</a:t>
            </a:r>
            <a:endParaRPr lang="es-ES" sz="6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280643"/>
            <a:ext cx="6325620" cy="27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57949" y="190006"/>
            <a:ext cx="5583629" cy="63532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6000" b="1" dirty="0" smtClean="0"/>
              <a:t>5.</a:t>
            </a:r>
          </a:p>
          <a:p>
            <a:pPr algn="ctr"/>
            <a:r>
              <a:rPr lang="es-ES" sz="6000" b="1" dirty="0" smtClean="0"/>
              <a:t>¿Das el 100% para que todas las clases se desarrollen de de la mejor manera?</a:t>
            </a:r>
            <a:endParaRPr lang="es-ES" sz="6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280643"/>
            <a:ext cx="6325620" cy="27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53299" y="190006"/>
            <a:ext cx="5688280" cy="63532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6000" b="1" dirty="0" smtClean="0"/>
              <a:t>6.</a:t>
            </a:r>
          </a:p>
          <a:p>
            <a:pPr algn="ctr"/>
            <a:r>
              <a:rPr lang="es-ES" sz="6000" b="1" dirty="0" smtClean="0"/>
              <a:t>¿Todas las mañanas dejas tu cuarto ordenado y llevas la ropa sucia a su lugar?</a:t>
            </a:r>
            <a:endParaRPr lang="es-ES" sz="6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280643"/>
            <a:ext cx="6325620" cy="27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53299" y="190006"/>
            <a:ext cx="5688280" cy="63532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6000" b="1" dirty="0" smtClean="0"/>
              <a:t>7.</a:t>
            </a:r>
          </a:p>
          <a:p>
            <a:pPr algn="ctr"/>
            <a:r>
              <a:rPr lang="es-ES" sz="6000" b="1" dirty="0" smtClean="0"/>
              <a:t>¿Ayudas con la limpieza de tu colegio, reciclas las basuras y dejas todo ordenado?</a:t>
            </a:r>
            <a:endParaRPr lang="es-ES" sz="6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280643"/>
            <a:ext cx="6325620" cy="27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53299" y="190006"/>
            <a:ext cx="5688280" cy="63532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6000" b="1" dirty="0"/>
              <a:t>8</a:t>
            </a:r>
            <a:r>
              <a:rPr lang="es-CO" sz="6000" b="1" dirty="0" smtClean="0"/>
              <a:t>.</a:t>
            </a:r>
          </a:p>
          <a:p>
            <a:pPr algn="ctr"/>
            <a:r>
              <a:rPr lang="es-ES" sz="6000" b="1" dirty="0" smtClean="0"/>
              <a:t>¿Todas las mañanas antes de salir de casa, le dices a los tuyos cuanto los amas?</a:t>
            </a:r>
            <a:endParaRPr lang="es-ES" sz="6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280643"/>
            <a:ext cx="6325620" cy="27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881</Words>
  <Application>Microsoft Office PowerPoint</Application>
  <PresentationFormat>Panorámica</PresentationFormat>
  <Paragraphs>144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Rounded MT Bold</vt:lpstr>
      <vt:lpstr>Berlin Sans FB Demi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1. Practicar el SER</vt:lpstr>
      <vt:lpstr>Presentación de PowerPoint</vt:lpstr>
      <vt:lpstr> 3. Descubrir el TERCER OJO</vt:lpstr>
      <vt:lpstr> 4.Conseguir la OREJA VERDE</vt:lpstr>
      <vt:lpstr> 5.Tener EL QUINTO ELEMENTO</vt:lpstr>
      <vt:lpstr>WEBGRAFÍA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DIGALO CON ACTOS</dc:title>
  <dc:creator>Nivel2</dc:creator>
  <cp:lastModifiedBy>ESTUDIANTES</cp:lastModifiedBy>
  <cp:revision>124</cp:revision>
  <dcterms:created xsi:type="dcterms:W3CDTF">2017-08-29T13:18:53Z</dcterms:created>
  <dcterms:modified xsi:type="dcterms:W3CDTF">2018-09-28T15:11:48Z</dcterms:modified>
</cp:coreProperties>
</file>